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7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4"/>
    <p:sldMasterId id="2147483907" r:id="rId5"/>
    <p:sldMasterId id="2147483902" r:id="rId6"/>
    <p:sldMasterId id="2147483692" r:id="rId7"/>
    <p:sldMasterId id="2147483755" r:id="rId8"/>
    <p:sldMasterId id="2147483695" r:id="rId9"/>
    <p:sldMasterId id="2147483909" r:id="rId10"/>
    <p:sldMasterId id="2147483815" r:id="rId11"/>
  </p:sldMasterIdLst>
  <p:notesMasterIdLst>
    <p:notesMasterId r:id="rId39"/>
  </p:notesMasterIdLst>
  <p:handoutMasterIdLst>
    <p:handoutMasterId r:id="rId40"/>
  </p:handoutMasterIdLst>
  <p:sldIdLst>
    <p:sldId id="302" r:id="rId12"/>
    <p:sldId id="322" r:id="rId13"/>
    <p:sldId id="336" r:id="rId14"/>
    <p:sldId id="326" r:id="rId15"/>
    <p:sldId id="328" r:id="rId16"/>
    <p:sldId id="330" r:id="rId17"/>
    <p:sldId id="324" r:id="rId18"/>
    <p:sldId id="323" r:id="rId19"/>
    <p:sldId id="331" r:id="rId20"/>
    <p:sldId id="344" r:id="rId21"/>
    <p:sldId id="341" r:id="rId22"/>
    <p:sldId id="314" r:id="rId23"/>
    <p:sldId id="317" r:id="rId24"/>
    <p:sldId id="321" r:id="rId25"/>
    <p:sldId id="342" r:id="rId26"/>
    <p:sldId id="310" r:id="rId27"/>
    <p:sldId id="346" r:id="rId28"/>
    <p:sldId id="343" r:id="rId29"/>
    <p:sldId id="319" r:id="rId30"/>
    <p:sldId id="312" r:id="rId31"/>
    <p:sldId id="316" r:id="rId32"/>
    <p:sldId id="329" r:id="rId33"/>
    <p:sldId id="309" r:id="rId34"/>
    <p:sldId id="339" r:id="rId35"/>
    <p:sldId id="308" r:id="rId36"/>
    <p:sldId id="347" r:id="rId37"/>
    <p:sldId id="340" r:id="rId38"/>
  </p:sldIdLst>
  <p:sldSz cx="9144000" cy="5143500" type="screen16x9"/>
  <p:notesSz cx="6805613" cy="9944100"/>
  <p:defaultTextStyle>
    <a:defPPr>
      <a:defRPr lang="en-US"/>
    </a:defPPr>
    <a:lvl1pPr marL="0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1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8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4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29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5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21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67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3">
          <p15:clr>
            <a:srgbClr val="A4A3A4"/>
          </p15:clr>
        </p15:guide>
        <p15:guide id="2" pos="446">
          <p15:clr>
            <a:srgbClr val="A4A3A4"/>
          </p15:clr>
        </p15:guide>
        <p15:guide id="3" pos="53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  <a:srgbClr val="EAEAEA"/>
    <a:srgbClr val="F2F2F2"/>
    <a:srgbClr val="FFFFFF"/>
    <a:srgbClr val="000000"/>
    <a:srgbClr val="CCECFF"/>
    <a:srgbClr val="09357A"/>
    <a:srgbClr val="CB7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17" autoAdjust="0"/>
    <p:restoredTop sz="95109" autoAdjust="0"/>
  </p:normalViewPr>
  <p:slideViewPr>
    <p:cSldViewPr snapToGrid="0">
      <p:cViewPr varScale="1">
        <p:scale>
          <a:sx n="203" d="100"/>
          <a:sy n="203" d="100"/>
        </p:scale>
        <p:origin x="186" y="690"/>
      </p:cViewPr>
      <p:guideLst>
        <p:guide orient="horz" pos="1043"/>
        <p:guide pos="446"/>
        <p:guide pos="53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23" d="100"/>
          <a:sy n="23" d="100"/>
        </p:scale>
        <p:origin x="-702" y="-108"/>
      </p:cViewPr>
      <p:guideLst>
        <p:guide orient="horz" pos="3132"/>
        <p:guide pos="214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6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Verdan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66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E8302-FAB6-49C8-8345-847646CBD023}" type="datetimeFigureOut">
              <a:rPr lang="en-US" smtClean="0">
                <a:latin typeface="Verdana"/>
              </a:rPr>
              <a:pPr/>
              <a:t>6/20/2014</a:t>
            </a:fld>
            <a:endParaRPr lang="en-US" dirty="0">
              <a:latin typeface="Verdan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795"/>
            <a:ext cx="2949099" cy="4966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Verdan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795"/>
            <a:ext cx="2949099" cy="4966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EFC9-BB70-4DFF-BB32-59575CB10BE6}" type="slidenum">
              <a:rPr lang="en-US" smtClean="0">
                <a:latin typeface="Verdana"/>
              </a:rPr>
              <a:pPr/>
              <a:t>‹#›</a:t>
            </a:fld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021437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/>
              </a:defRPr>
            </a:lvl1pPr>
          </a:lstStyle>
          <a:p>
            <a:fld id="{182997B8-C321-429B-8575-1DC3C049F63E}" type="datetimeFigureOut">
              <a:rPr lang="en-US" smtClean="0"/>
              <a:pPr/>
              <a:t>6/20/2014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/>
              </a:defRPr>
            </a:lvl1pPr>
          </a:lstStyle>
          <a:p>
            <a:fld id="{65BB8463-FF47-4AB8-A37C-6B473AF28F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0331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291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1pPr>
    <a:lvl2pPr marL="457146" algn="l" defTabSz="914291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2pPr>
    <a:lvl3pPr marL="914291" algn="l" defTabSz="914291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3pPr>
    <a:lvl4pPr marL="1371438" algn="l" defTabSz="914291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4pPr>
    <a:lvl5pPr marL="1828584" algn="l" defTabSz="914291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5pPr>
    <a:lvl6pPr marL="2285729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5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21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7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B8463-FF47-4AB8-A37C-6B473AF28FB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292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B8463-FF47-4AB8-A37C-6B473AF28FB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619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B8463-FF47-4AB8-A37C-6B473AF28FB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423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B8463-FF47-4AB8-A37C-6B473AF28FB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094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Alle aanwezigen waren onder de indruk van: </a:t>
            </a:r>
            <a:endParaRPr lang="en-US" dirty="0" smtClean="0"/>
          </a:p>
          <a:p>
            <a:pPr lvl="0"/>
            <a:r>
              <a:rPr lang="nl-BE" dirty="0" smtClean="0"/>
              <a:t>onze realisaties (aanleg infiltratievijver, aanleg kikkerpoelen, aanleg bijenhotel, beperkt maaibeheer, …);</a:t>
            </a:r>
            <a:endParaRPr lang="en-US" dirty="0" smtClean="0"/>
          </a:p>
          <a:p>
            <a:pPr lvl="0"/>
            <a:r>
              <a:rPr lang="nl-BE" dirty="0" smtClean="0"/>
              <a:t>de nog geplande realisaties (open </a:t>
            </a:r>
            <a:r>
              <a:rPr lang="nl-BE" dirty="0" err="1" smtClean="0"/>
              <a:t>bosplekbeheer</a:t>
            </a:r>
            <a:r>
              <a:rPr lang="nl-BE" dirty="0" smtClean="0"/>
              <a:t> met plaggen van de kruidlaag, creatie kruidenrand en bosrand achteraan het terrein tegen de </a:t>
            </a:r>
            <a:r>
              <a:rPr lang="nl-BE" dirty="0" err="1" smtClean="0"/>
              <a:t>Toekomstlaan</a:t>
            </a:r>
            <a:r>
              <a:rPr lang="nl-BE" dirty="0" smtClean="0"/>
              <a:t>, ruiming van de kikkerpoelen, exotenbestrijding, aanpak en integratie van de volgende fase van de ambtshalve bodemsanering door OVAM in het beperkt bosbeheersplan, …);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089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Alle aanwezigen waren onder de indruk van: </a:t>
            </a:r>
            <a:endParaRPr lang="en-US" dirty="0" smtClean="0"/>
          </a:p>
          <a:p>
            <a:pPr lvl="0"/>
            <a:r>
              <a:rPr lang="nl-BE" dirty="0" smtClean="0"/>
              <a:t>onze realisaties (aanleg infiltratievijver, aanleg kikkerpoelen, aanleg bijenhotel, beperkt maaibeheer, …);</a:t>
            </a:r>
            <a:endParaRPr lang="en-US" dirty="0" smtClean="0"/>
          </a:p>
          <a:p>
            <a:pPr lvl="0"/>
            <a:r>
              <a:rPr lang="nl-BE" dirty="0" smtClean="0"/>
              <a:t>de nog geplande realisaties (open </a:t>
            </a:r>
            <a:r>
              <a:rPr lang="nl-BE" dirty="0" err="1" smtClean="0"/>
              <a:t>bosplekbeheer</a:t>
            </a:r>
            <a:r>
              <a:rPr lang="nl-BE" dirty="0" smtClean="0"/>
              <a:t> met plaggen van de kruidlaag, creatie kruidenrand en bosrand achteraan het terrein tegen de </a:t>
            </a:r>
            <a:r>
              <a:rPr lang="nl-BE" dirty="0" err="1" smtClean="0"/>
              <a:t>Toekomstlaan</a:t>
            </a:r>
            <a:r>
              <a:rPr lang="nl-BE" dirty="0" smtClean="0"/>
              <a:t>, ruiming van de kikkerpoelen, exotenbestrijding, aanpak en integratie van de volgende fase van de ambtshalve bodemsanering door OVAM in het beperkt bosbeheersplan, …);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834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B8463-FF47-4AB8-A37C-6B473AF28FB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518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horizont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19488" y="3815568"/>
            <a:ext cx="4159250" cy="293054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dirty="0" smtClean="0"/>
              <a:t>Presentation Subtitle goes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419101" y="4139804"/>
            <a:ext cx="5277213" cy="447675"/>
          </a:xfrm>
        </p:spPr>
        <p:txBody>
          <a:bodyPr>
            <a:normAutofit/>
          </a:bodyPr>
          <a:lstStyle>
            <a:lvl1pPr>
              <a:defRPr sz="1300" b="0" i="0" baseline="0"/>
            </a:lvl1pPr>
          </a:lstStyle>
          <a:p>
            <a:pPr lvl="0"/>
            <a:r>
              <a:rPr lang="en-US" dirty="0" smtClean="0"/>
              <a:t>Presenter Title | Legal Entity | Date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19048" y="2551759"/>
            <a:ext cx="7417955" cy="938252"/>
          </a:xfrm>
        </p:spPr>
        <p:txBody>
          <a:bodyPr anchor="ctr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8722829"/>
      </p:ext>
    </p:extLst>
  </p:cSld>
  <p:clrMapOvr>
    <a:masterClrMapping/>
  </p:clrMapOvr>
  <p:transition spd="med" advClick="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F0B4E-CE60-AB48-9D7E-4434414A7C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/>
          </p:nvPr>
        </p:nvSpPr>
        <p:spPr>
          <a:xfrm>
            <a:off x="465139" y="959644"/>
            <a:ext cx="4103687" cy="343257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4757738" y="959644"/>
            <a:ext cx="4006850" cy="343971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346142"/>
      </p:ext>
    </p:extLst>
  </p:cSld>
  <p:clrMapOvr>
    <a:masterClrMapping/>
  </p:clrMapOvr>
  <p:transition spd="med" advClick="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/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549249" y="4774371"/>
            <a:ext cx="45032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fld id="{81BF0B4E-CE60-AB48-9D7E-4434414A7C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464769" y="922091"/>
            <a:ext cx="8242857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908481757"/>
      </p:ext>
    </p:extLst>
  </p:cSld>
  <p:clrMapOvr>
    <a:masterClrMapping/>
  </p:clrMapOvr>
  <p:transition spd="med" advClick="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549249" y="4774371"/>
            <a:ext cx="45032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fld id="{81BF0B4E-CE60-AB48-9D7E-4434414A7C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2"/>
          <p:cNvSpPr>
            <a:spLocks noGrp="1"/>
          </p:cNvSpPr>
          <p:nvPr>
            <p:ph idx="1" hasCustomPrompt="1"/>
          </p:nvPr>
        </p:nvSpPr>
        <p:spPr>
          <a:xfrm>
            <a:off x="464769" y="922091"/>
            <a:ext cx="8242857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</p:spTree>
    <p:extLst>
      <p:ext uri="{BB962C8B-B14F-4D97-AF65-F5344CB8AC3E}">
        <p14:creationId xmlns:p14="http://schemas.microsoft.com/office/powerpoint/2010/main" val="2749323545"/>
      </p:ext>
    </p:extLst>
  </p:cSld>
  <p:clrMapOvr>
    <a:masterClrMapping/>
  </p:clrMapOvr>
  <p:transition spd="med" advClick="0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F0B4E-CE60-AB48-9D7E-4434414A7C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/>
          </p:nvPr>
        </p:nvSpPr>
        <p:spPr>
          <a:xfrm>
            <a:off x="465139" y="959644"/>
            <a:ext cx="4103687" cy="343257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4757738" y="959644"/>
            <a:ext cx="4006850" cy="343971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301019"/>
      </p:ext>
    </p:extLst>
  </p:cSld>
  <p:clrMapOvr>
    <a:masterClrMapping/>
  </p:clrMapOvr>
  <p:transition spd="med" advClick="0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038200"/>
      </p:ext>
    </p:extLst>
  </p:cSld>
  <p:clrMapOvr>
    <a:masterClrMapping/>
  </p:clrMapOvr>
  <p:transition spd="med" advClick="0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Mesa 4:3 Blank Cool Palet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35875" y="4750578"/>
            <a:ext cx="914400" cy="15001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28.09.2010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200525" y="4750578"/>
            <a:ext cx="3606800" cy="15001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Bureninformatieavond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529639" y="4750578"/>
            <a:ext cx="350837" cy="15001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B2B5C2D-D1B0-4B2D-BC61-B78A9E7F25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12941"/>
      </p:ext>
    </p:extLst>
  </p:cSld>
  <p:clrMapOvr>
    <a:masterClrMapping/>
  </p:clrMapOvr>
  <p:transition spd="med" advClick="0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/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549249" y="4774371"/>
            <a:ext cx="45032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fld id="{81BF0B4E-CE60-AB48-9D7E-4434414A7C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64767" y="113728"/>
            <a:ext cx="8242859" cy="74352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464769" y="922091"/>
            <a:ext cx="8242857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00220509"/>
      </p:ext>
    </p:extLst>
  </p:cSld>
  <p:clrMapOvr>
    <a:masterClrMapping/>
  </p:clrMapOvr>
  <p:transition spd="med" advClick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/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549249" y="4774371"/>
            <a:ext cx="45032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fld id="{81BF0B4E-CE60-AB48-9D7E-4434414A7C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464769" y="922091"/>
            <a:ext cx="8242857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64737164"/>
      </p:ext>
    </p:extLst>
  </p:cSld>
  <p:clrMapOvr>
    <a:masterClrMapping/>
  </p:clrMapOvr>
  <p:transition spd="med" advClick="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449908"/>
      </p:ext>
    </p:extLst>
  </p:cSld>
  <p:clrMapOvr>
    <a:masterClrMapping/>
  </p:clrMapOvr>
  <p:transition spd="med" advClick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vertic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794770" y="1598429"/>
            <a:ext cx="5701530" cy="8572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2825750" y="3168254"/>
            <a:ext cx="5594350" cy="4476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00" b="0" i="0" baseline="0"/>
            </a:lvl1pPr>
          </a:lstStyle>
          <a:p>
            <a:pPr lvl="0"/>
            <a:r>
              <a:rPr lang="en-US" dirty="0" smtClean="0"/>
              <a:t>Presenter Title | Legal Entity | Date</a:t>
            </a:r>
            <a:endParaRPr lang="en-US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845188" y="2758293"/>
            <a:ext cx="4159250" cy="293054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dirty="0" smtClean="0"/>
              <a:t>Presentation Subtitle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57080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plai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788831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46136" y="1550123"/>
            <a:ext cx="7572375" cy="40481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474663" y="2679677"/>
            <a:ext cx="7827962" cy="320279"/>
          </a:xfrm>
        </p:spPr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455613" y="3035405"/>
            <a:ext cx="7866062" cy="361950"/>
          </a:xfrm>
        </p:spPr>
        <p:txBody>
          <a:bodyPr/>
          <a:lstStyle>
            <a:lvl1pPr>
              <a:defRPr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455613" y="3724275"/>
            <a:ext cx="7904162" cy="426244"/>
          </a:xfrm>
        </p:spPr>
        <p:txBody>
          <a:bodyPr>
            <a:normAutofit/>
          </a:bodyPr>
          <a:lstStyle>
            <a:lvl1pPr>
              <a:defRPr sz="1500" b="0" i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0300427"/>
      </p:ext>
    </p:extLst>
  </p:cSld>
  <p:clrMapOvr>
    <a:masterClrMapping/>
  </p:clrMapOvr>
  <p:transition spd="med" advClick="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anssen logo – profession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031289"/>
      </p:ext>
    </p:extLst>
  </p:cSld>
  <p:clrMapOvr>
    <a:masterClrMapping/>
  </p:clrMapOvr>
  <p:transition spd="med" advClick="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divider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30557" y="3557935"/>
            <a:ext cx="4089822" cy="325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Presentation subtitle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211434"/>
      </p:ext>
    </p:extLst>
  </p:cSld>
  <p:clrMapOvr>
    <a:masterClrMapping/>
  </p:clrMapOvr>
  <p:transition spd="med" advClick="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/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549249" y="4774371"/>
            <a:ext cx="45032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fld id="{81BF0B4E-CE60-AB48-9D7E-4434414A7C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464769" y="922091"/>
            <a:ext cx="8242857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04667999"/>
      </p:ext>
    </p:extLst>
  </p:cSld>
  <p:clrMapOvr>
    <a:masterClrMapping/>
  </p:clrMapOvr>
  <p:transition spd="med" advClick="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549249" y="4774371"/>
            <a:ext cx="45032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fld id="{81BF0B4E-CE60-AB48-9D7E-4434414A7C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2"/>
          <p:cNvSpPr>
            <a:spLocks noGrp="1"/>
          </p:cNvSpPr>
          <p:nvPr>
            <p:ph idx="1" hasCustomPrompt="1"/>
          </p:nvPr>
        </p:nvSpPr>
        <p:spPr>
          <a:xfrm>
            <a:off x="464769" y="922091"/>
            <a:ext cx="8242857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</p:spTree>
    <p:extLst>
      <p:ext uri="{BB962C8B-B14F-4D97-AF65-F5344CB8AC3E}">
        <p14:creationId xmlns:p14="http://schemas.microsoft.com/office/powerpoint/2010/main" val="1845451826"/>
      </p:ext>
    </p:extLst>
  </p:cSld>
  <p:clrMapOvr>
    <a:masterClrMapping/>
  </p:clrMapOvr>
  <p:transition spd="med" advClick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1.emf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1.emf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.png"/><Relationship Id="rId5" Type="http://schemas.openxmlformats.org/officeDocument/2006/relationships/image" Target="../media/image1.emf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2514600"/>
            <a:ext cx="9144000" cy="10858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4564" y="2579504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goes here</a:t>
            </a:r>
            <a:endParaRPr lang="en-US" dirty="0"/>
          </a:p>
        </p:txBody>
      </p:sp>
      <p:sp>
        <p:nvSpPr>
          <p:cNvPr id="20" name="Text Placeholder 18"/>
          <p:cNvSpPr>
            <a:spLocks noGrp="1"/>
          </p:cNvSpPr>
          <p:nvPr>
            <p:ph type="body" idx="1"/>
          </p:nvPr>
        </p:nvSpPr>
        <p:spPr>
          <a:xfrm>
            <a:off x="416011" y="3815665"/>
            <a:ext cx="5469892" cy="726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Presentation Title goes here</a:t>
            </a:r>
            <a:endParaRPr lang="en-US" dirty="0"/>
          </a:p>
        </p:txBody>
      </p:sp>
      <p:pic>
        <p:nvPicPr>
          <p:cNvPr id="6" name="Picture 5" descr="Janssen Horizontal RGB-01.png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7808" y="4412957"/>
            <a:ext cx="2481087" cy="60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742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16" r:id="rId2"/>
    <p:sldLayoutId id="2147483917" r:id="rId3"/>
  </p:sldLayoutIdLst>
  <p:transition spd="med" advClick="0">
    <p:pull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bg2"/>
          </a:solidFill>
          <a:latin typeface="Verdana"/>
          <a:ea typeface="+mj-ea"/>
          <a:cs typeface="Verdana"/>
        </a:defRPr>
      </a:lvl1pPr>
    </p:titleStyle>
    <p:bodyStyle>
      <a:lvl1pPr marL="0" marR="0" indent="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/>
        <a:buNone/>
        <a:tabLst/>
        <a:defRPr sz="1600" b="1" kern="1200" baseline="0">
          <a:solidFill>
            <a:schemeClr val="tx1"/>
          </a:solidFill>
          <a:latin typeface="Verdana"/>
          <a:ea typeface="+mn-ea"/>
          <a:cs typeface="Verdana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94770" y="1598429"/>
            <a:ext cx="57015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Presentation Title </a:t>
            </a:r>
            <a:br>
              <a:rPr lang="en-US" dirty="0" smtClean="0"/>
            </a:br>
            <a:r>
              <a:rPr lang="en-US" dirty="0" smtClean="0"/>
              <a:t>goes here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5400000">
            <a:off x="-389402" y="2325155"/>
            <a:ext cx="5143501" cy="493188"/>
          </a:xfrm>
          <a:prstGeom prst="rect">
            <a:avLst/>
          </a:prstGeom>
        </p:spPr>
      </p:pic>
      <p:pic>
        <p:nvPicPr>
          <p:cNvPr id="5" name="Picture 4" descr="Janssen Horizontal RGB-01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7808" y="4412957"/>
            <a:ext cx="2481087" cy="60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01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</p:sldLayoutIdLst>
  <p:transition spd="med" advClick="0">
    <p:pull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accent1"/>
          </a:solidFill>
          <a:latin typeface="Verdana"/>
          <a:ea typeface="+mj-ea"/>
          <a:cs typeface="Verdana"/>
        </a:defRPr>
      </a:lvl1pPr>
    </p:titleStyle>
    <p:bodyStyle>
      <a:lvl1pPr marL="0" marR="0" indent="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/>
        <a:buNone/>
        <a:tabLst/>
        <a:defRPr sz="1600" b="1" kern="1200" baseline="0">
          <a:solidFill>
            <a:schemeClr val="tx1"/>
          </a:solidFill>
          <a:latin typeface="Verdana"/>
          <a:ea typeface="+mn-ea"/>
          <a:cs typeface="Verdana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455292" y="1206409"/>
            <a:ext cx="8241033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pic>
        <p:nvPicPr>
          <p:cNvPr id="5" name="Picture 4" descr="Janssen Horizontal RGB-01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7808" y="4412957"/>
            <a:ext cx="2481087" cy="60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7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</p:sldLayoutIdLst>
  <p:transition spd="med" advClick="0">
    <p:pull/>
  </p:transition>
  <p:txStyles>
    <p:titleStyle>
      <a:lvl1pPr algn="l" defTabSz="457200" rtl="0" eaLnBrk="1" latinLnBrk="0" hangingPunct="1">
        <a:spcBef>
          <a:spcPct val="0"/>
        </a:spcBef>
        <a:buNone/>
        <a:defRPr sz="3500" b="1" kern="1200">
          <a:solidFill>
            <a:schemeClr val="accent1"/>
          </a:solidFill>
          <a:latin typeface="Verdana"/>
          <a:ea typeface="+mj-ea"/>
          <a:cs typeface="Verdana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b="1" kern="1200">
          <a:solidFill>
            <a:schemeClr val="tx1"/>
          </a:solidFill>
          <a:latin typeface="Verdana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800" kern="1200">
          <a:solidFill>
            <a:schemeClr val="tx1"/>
          </a:solidFill>
          <a:latin typeface="Verdana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Verdana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Verdana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Verdana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Janssen_Logo_RGB-01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333" y="746430"/>
            <a:ext cx="6767123" cy="331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9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ransition spd="med" advClick="0">
    <p:pull/>
  </p:transition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-119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3915" y="2403913"/>
            <a:ext cx="6700808" cy="779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divider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0557" y="3557935"/>
            <a:ext cx="4089822" cy="325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Presentation subtitle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689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ransition spd="med" advClick="0">
    <p:pull/>
  </p:transition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bg2"/>
          </a:solidFill>
          <a:latin typeface="Verdana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bg2"/>
          </a:solidFill>
          <a:latin typeface="Verdana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bg2"/>
          </a:solidFill>
          <a:latin typeface="Verdana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bg2"/>
          </a:solidFill>
          <a:latin typeface="Verdana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bg2"/>
          </a:solidFill>
          <a:latin typeface="Verdana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bg2"/>
          </a:solidFill>
          <a:latin typeface="Verdana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74" b="95123"/>
          <a:stretch/>
        </p:blipFill>
        <p:spPr>
          <a:xfrm>
            <a:off x="0" y="4567788"/>
            <a:ext cx="9144000" cy="582820"/>
          </a:xfrm>
          <a:prstGeom prst="rect">
            <a:avLst/>
          </a:prstGeom>
        </p:spPr>
      </p:pic>
      <p:pic>
        <p:nvPicPr>
          <p:cNvPr id="8" name="Picture 7" descr="Janssen Horizontal White-01.png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1075" y="4558670"/>
            <a:ext cx="2483154" cy="60654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4767" y="113728"/>
            <a:ext cx="8242859" cy="743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769" y="922091"/>
            <a:ext cx="8242857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549249" y="4774371"/>
            <a:ext cx="45032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fld id="{81BF0B4E-CE60-AB48-9D7E-4434414A7C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9" r:id="rId2"/>
    <p:sldLayoutId id="2147483904" r:id="rId3"/>
  </p:sldLayoutIdLst>
  <p:transition spd="med" advClick="0">
    <p:pull/>
  </p:transition>
  <p:hf hdr="0" ftr="0" dt="0"/>
  <p:txStyles>
    <p:titleStyle>
      <a:lvl1pPr algn="l" defTabSz="457200" rtl="0" eaLnBrk="1" latinLnBrk="0" hangingPunct="1">
        <a:spcBef>
          <a:spcPct val="0"/>
        </a:spcBef>
        <a:buNone/>
        <a:defRPr sz="2500" b="1" kern="1200">
          <a:solidFill>
            <a:schemeClr val="accent1"/>
          </a:solidFill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Wingdings" charset="2"/>
        <a:buChar char="§"/>
        <a:defRPr sz="2000" kern="1200">
          <a:solidFill>
            <a:schemeClr val="tx1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200" kern="1200">
          <a:solidFill>
            <a:schemeClr val="tx1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74" b="95123"/>
          <a:stretch/>
        </p:blipFill>
        <p:spPr>
          <a:xfrm>
            <a:off x="0" y="4567788"/>
            <a:ext cx="9144000" cy="582820"/>
          </a:xfrm>
          <a:prstGeom prst="rect">
            <a:avLst/>
          </a:prstGeom>
        </p:spPr>
      </p:pic>
      <p:pic>
        <p:nvPicPr>
          <p:cNvPr id="8" name="Picture 7" descr="Janssen Horizontal White-01.png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1075" y="4558670"/>
            <a:ext cx="2483154" cy="60654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4767" y="113728"/>
            <a:ext cx="8242859" cy="743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769" y="922091"/>
            <a:ext cx="8242857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549249" y="4774371"/>
            <a:ext cx="45032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fld id="{81BF0B4E-CE60-AB48-9D7E-4434414A7C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29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</p:sldLayoutIdLst>
  <p:transition spd="med" advClick="0">
    <p:pull/>
  </p:transition>
  <p:hf hdr="0" ftr="0" dt="0"/>
  <p:txStyles>
    <p:titleStyle>
      <a:lvl1pPr algn="l" defTabSz="457200" rtl="0" eaLnBrk="1" latinLnBrk="0" hangingPunct="1">
        <a:spcBef>
          <a:spcPct val="0"/>
        </a:spcBef>
        <a:buNone/>
        <a:defRPr sz="2500" b="1" kern="1200">
          <a:solidFill>
            <a:srgbClr val="09357A"/>
          </a:solidFill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Wingdings" charset="2"/>
        <a:buChar char="§"/>
        <a:defRPr sz="2000" kern="1200">
          <a:solidFill>
            <a:schemeClr val="tx1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200" kern="1200">
          <a:solidFill>
            <a:schemeClr val="tx1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74" b="95123"/>
          <a:stretch/>
        </p:blipFill>
        <p:spPr>
          <a:xfrm>
            <a:off x="0" y="4567788"/>
            <a:ext cx="9144000" cy="582820"/>
          </a:xfrm>
          <a:prstGeom prst="rect">
            <a:avLst/>
          </a:prstGeom>
        </p:spPr>
      </p:pic>
      <p:pic>
        <p:nvPicPr>
          <p:cNvPr id="6" name="Picture 5" descr="Janssen Horizontal White-01.png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9678" y="4558670"/>
            <a:ext cx="2483154" cy="606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02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914" r:id="rId2"/>
    <p:sldLayoutId id="2147483915" r:id="rId3"/>
  </p:sldLayoutIdLst>
  <p:transition spd="med" advClick="0">
    <p:pull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bg2"/>
          </a:solidFill>
          <a:latin typeface="Verdana"/>
          <a:ea typeface="+mj-ea"/>
          <a:cs typeface="Verdana"/>
        </a:defRPr>
      </a:lvl1pPr>
    </p:titleStyle>
    <p:bodyStyle>
      <a:lvl1pPr marL="0" marR="0" indent="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/>
        <a:buNone/>
        <a:tabLst/>
        <a:defRPr sz="1600" b="1" kern="1200" baseline="0">
          <a:solidFill>
            <a:schemeClr val="tx1"/>
          </a:solidFill>
          <a:latin typeface="Verdana"/>
          <a:ea typeface="+mn-ea"/>
          <a:cs typeface="Verdana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6.png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66091"/>
      </p:ext>
    </p:extLst>
  </p:cSld>
  <p:clrMapOvr>
    <a:masterClrMapping/>
  </p:clrMapOvr>
  <p:transition spd="med" advClick="0" advTm="7000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 career at Janssen - Only for professionals who care(720p_H.264-AAC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7966" y="150829"/>
            <a:ext cx="7352908" cy="41360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6" y="4500928"/>
            <a:ext cx="9401175" cy="657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4346612"/>
      </p:ext>
    </p:extLst>
  </p:cSld>
  <p:clrMapOvr>
    <a:masterClrMapping/>
  </p:clrMapOvr>
  <p:transition spd="med" advClick="0" advTm="16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6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9048" y="2551759"/>
            <a:ext cx="8879188" cy="938252"/>
          </a:xfrm>
        </p:spPr>
        <p:txBody>
          <a:bodyPr>
            <a:normAutofit/>
          </a:bodyPr>
          <a:lstStyle/>
          <a:p>
            <a:r>
              <a:rPr lang="nl-BE" dirty="0" smtClean="0"/>
              <a:t>Hoogtepunten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118100"/>
      </p:ext>
    </p:extLst>
  </p:cSld>
  <p:clrMapOvr>
    <a:masterClrMapping/>
  </p:clrMapOvr>
  <p:transition spd="med" advClick="0" advTm="10000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6249" y="4629150"/>
            <a:ext cx="4257675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en-U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87"/>
            <a:ext cx="9144001" cy="515358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49" y="4646057"/>
            <a:ext cx="30384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8381755"/>
      </p:ext>
    </p:extLst>
  </p:cSld>
  <p:clrMapOvr>
    <a:masterClrMapping/>
  </p:clrMapOvr>
  <p:transition spd="med" advClick="0" advTm="20000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0200" cy="52067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6249" y="4629150"/>
            <a:ext cx="4257675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en-U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058608"/>
      </p:ext>
    </p:extLst>
  </p:cSld>
  <p:clrMapOvr>
    <a:masterClrMapping/>
  </p:clrMapOvr>
  <p:transition spd="med" advClick="0" advTm="15000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-1"/>
            <a:ext cx="9286875" cy="52443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1" y="4758809"/>
            <a:ext cx="4505324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en-U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463699"/>
      </p:ext>
    </p:extLst>
  </p:cSld>
  <p:clrMapOvr>
    <a:masterClrMapping/>
  </p:clrMapOvr>
  <p:transition spd="med" advClick="0" advTm="20000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161924" y="188512"/>
            <a:ext cx="7411040" cy="3849688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>
              <a:lnSpc>
                <a:spcPct val="200000"/>
              </a:lnSpc>
              <a:buBlip>
                <a:blip r:embed="rId3"/>
              </a:buBlip>
            </a:pPr>
            <a:r>
              <a:rPr lang="nl-BE" sz="3100" dirty="0" smtClean="0">
                <a:solidFill>
                  <a:schemeClr val="accent1"/>
                </a:solidFill>
              </a:rPr>
              <a:t> 34</a:t>
            </a:r>
            <a:r>
              <a:rPr lang="nl-BE" dirty="0" smtClean="0">
                <a:solidFill>
                  <a:schemeClr val="accent1"/>
                </a:solidFill>
              </a:rPr>
              <a:t> </a:t>
            </a:r>
            <a:r>
              <a:rPr lang="nl-BE" sz="3100" dirty="0">
                <a:solidFill>
                  <a:schemeClr val="accent1"/>
                </a:solidFill>
              </a:rPr>
              <a:t>miljoen</a:t>
            </a:r>
            <a:r>
              <a:rPr lang="nl-BE" dirty="0" smtClean="0">
                <a:solidFill>
                  <a:schemeClr val="accent1"/>
                </a:solidFill>
              </a:rPr>
              <a:t> </a:t>
            </a:r>
            <a:r>
              <a:rPr lang="nl-BE" dirty="0" smtClean="0"/>
              <a:t>mensen besmet met </a:t>
            </a:r>
            <a:r>
              <a:rPr lang="nl-BE" sz="3100" dirty="0">
                <a:solidFill>
                  <a:schemeClr val="accent1"/>
                </a:solidFill>
              </a:rPr>
              <a:t>HIV</a:t>
            </a:r>
          </a:p>
          <a:p>
            <a:pPr>
              <a:lnSpc>
                <a:spcPct val="200000"/>
              </a:lnSpc>
              <a:buBlip>
                <a:blip r:embed="rId3"/>
              </a:buBlip>
            </a:pPr>
            <a:r>
              <a:rPr lang="nl-BE" sz="3100" dirty="0" smtClean="0">
                <a:solidFill>
                  <a:schemeClr val="accent1"/>
                </a:solidFill>
              </a:rPr>
              <a:t> &gt;170 </a:t>
            </a:r>
            <a:r>
              <a:rPr lang="nl-BE" sz="3100" dirty="0">
                <a:solidFill>
                  <a:schemeClr val="accent1"/>
                </a:solidFill>
              </a:rPr>
              <a:t>miljoen </a:t>
            </a:r>
            <a:r>
              <a:rPr lang="nl-BE" dirty="0" smtClean="0"/>
              <a:t>mensen met </a:t>
            </a:r>
            <a:r>
              <a:rPr lang="nl-BE" sz="3100" dirty="0" smtClean="0">
                <a:solidFill>
                  <a:schemeClr val="accent1"/>
                </a:solidFill>
              </a:rPr>
              <a:t>hepatitis </a:t>
            </a:r>
            <a:r>
              <a:rPr lang="nl-BE" sz="3100" dirty="0">
                <a:solidFill>
                  <a:schemeClr val="accent1"/>
                </a:solidFill>
              </a:rPr>
              <a:t>C </a:t>
            </a:r>
          </a:p>
          <a:p>
            <a:pPr>
              <a:lnSpc>
                <a:spcPct val="200000"/>
              </a:lnSpc>
              <a:buBlip>
                <a:blip r:embed="rId3"/>
              </a:buBlip>
            </a:pPr>
            <a:r>
              <a:rPr lang="nl-BE" sz="3100" dirty="0" smtClean="0">
                <a:solidFill>
                  <a:schemeClr val="accent1"/>
                </a:solidFill>
              </a:rPr>
              <a:t> 9 </a:t>
            </a:r>
            <a:r>
              <a:rPr lang="nl-BE" sz="3100" dirty="0">
                <a:solidFill>
                  <a:schemeClr val="accent1"/>
                </a:solidFill>
              </a:rPr>
              <a:t>miljoen </a:t>
            </a:r>
            <a:r>
              <a:rPr lang="nl-BE" dirty="0" smtClean="0"/>
              <a:t>mensen besmet met </a:t>
            </a:r>
            <a:r>
              <a:rPr lang="nl-BE" sz="3000" dirty="0">
                <a:solidFill>
                  <a:schemeClr val="accent1"/>
                </a:solidFill>
              </a:rPr>
              <a:t>tuberculose</a:t>
            </a:r>
          </a:p>
          <a:p>
            <a:pPr>
              <a:lnSpc>
                <a:spcPct val="200000"/>
              </a:lnSpc>
              <a:buBlip>
                <a:blip r:embed="rId3"/>
              </a:buBlip>
            </a:pPr>
            <a:r>
              <a:rPr lang="nl-BE" sz="3100" dirty="0" smtClean="0">
                <a:solidFill>
                  <a:schemeClr val="accent1"/>
                </a:solidFill>
              </a:rPr>
              <a:t> 1 </a:t>
            </a:r>
            <a:r>
              <a:rPr lang="nl-BE" sz="3100" dirty="0">
                <a:solidFill>
                  <a:schemeClr val="accent1"/>
                </a:solidFill>
              </a:rPr>
              <a:t>op 100 </a:t>
            </a:r>
            <a:r>
              <a:rPr lang="nl-BE" dirty="0" smtClean="0"/>
              <a:t>ontwikkelt in zijn leven </a:t>
            </a:r>
            <a:r>
              <a:rPr lang="nl-BE" sz="3000" dirty="0">
                <a:solidFill>
                  <a:schemeClr val="accent1"/>
                </a:solidFill>
              </a:rPr>
              <a:t>schizofrenie</a:t>
            </a:r>
          </a:p>
          <a:p>
            <a:pPr>
              <a:lnSpc>
                <a:spcPct val="200000"/>
              </a:lnSpc>
              <a:buBlip>
                <a:blip r:embed="rId3"/>
              </a:buBlip>
            </a:pPr>
            <a:r>
              <a:rPr lang="nl-BE" sz="3000" dirty="0" smtClean="0">
                <a:solidFill>
                  <a:schemeClr val="accent1"/>
                </a:solidFill>
              </a:rPr>
              <a:t> 125 </a:t>
            </a:r>
            <a:r>
              <a:rPr lang="nl-BE" sz="3000" dirty="0">
                <a:solidFill>
                  <a:schemeClr val="accent1"/>
                </a:solidFill>
              </a:rPr>
              <a:t>miljoen </a:t>
            </a:r>
            <a:r>
              <a:rPr lang="nl-BE" dirty="0" smtClean="0"/>
              <a:t>mensen lijden aan een vorm van </a:t>
            </a:r>
            <a:r>
              <a:rPr lang="nl-BE" sz="3000" dirty="0">
                <a:solidFill>
                  <a:schemeClr val="accent1"/>
                </a:solidFill>
              </a:rPr>
              <a:t>psoriasis</a:t>
            </a:r>
          </a:p>
          <a:p>
            <a:pPr>
              <a:lnSpc>
                <a:spcPct val="200000"/>
              </a:lnSpc>
              <a:buBlip>
                <a:blip r:embed="rId3"/>
              </a:buBlip>
            </a:pPr>
            <a:r>
              <a:rPr lang="nl-BE" sz="3000" dirty="0" smtClean="0">
                <a:solidFill>
                  <a:schemeClr val="accent1"/>
                </a:solidFill>
              </a:rPr>
              <a:t> 366 </a:t>
            </a:r>
            <a:r>
              <a:rPr lang="nl-BE" sz="3000" dirty="0">
                <a:solidFill>
                  <a:schemeClr val="accent1"/>
                </a:solidFill>
              </a:rPr>
              <a:t>miljoen </a:t>
            </a:r>
            <a:r>
              <a:rPr lang="nl-BE" dirty="0" smtClean="0"/>
              <a:t>mensen leven met </a:t>
            </a:r>
            <a:r>
              <a:rPr lang="nl-BE" sz="3100" dirty="0">
                <a:solidFill>
                  <a:schemeClr val="accent1"/>
                </a:solidFill>
              </a:rPr>
              <a:t>diabetes</a:t>
            </a:r>
            <a:r>
              <a:rPr lang="nl-BE" sz="31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nl-BE" dirty="0"/>
              <a:t>(type1&amp;2)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565" y="0"/>
            <a:ext cx="1752010" cy="463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2"/>
          <p:cNvSpPr txBox="1">
            <a:spLocks/>
          </p:cNvSpPr>
          <p:nvPr/>
        </p:nvSpPr>
        <p:spPr>
          <a:xfrm>
            <a:off x="1112716" y="3895325"/>
            <a:ext cx="8242859" cy="7435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500" b="1" kern="1200">
                <a:solidFill>
                  <a:schemeClr val="accent1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nl-BE" sz="3600" dirty="0" smtClean="0"/>
              <a:t>Weet het. Zie het.</a:t>
            </a:r>
            <a:endParaRPr 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" y="4543425"/>
            <a:ext cx="9353549" cy="664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7353962"/>
      </p:ext>
    </p:extLst>
  </p:cSld>
  <p:clrMapOvr>
    <a:masterClrMapping/>
  </p:clrMapOvr>
  <p:transition spd="med" advClick="0" advTm="35000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936" y="-76200"/>
            <a:ext cx="9355136" cy="52829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399" y="4591050"/>
            <a:ext cx="3219451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nl-BE" b="1" dirty="0" smtClean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022634"/>
      </p:ext>
    </p:extLst>
  </p:cSld>
  <p:clrMapOvr>
    <a:masterClrMapping/>
  </p:clrMapOvr>
  <p:transition spd="med" advClick="0" advTm="20000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399" y="4676775"/>
            <a:ext cx="326707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nl-BE" b="1" dirty="0" smtClean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05925" cy="52551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7252" y="4766191"/>
            <a:ext cx="6506031" cy="754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703610"/>
      </p:ext>
    </p:extLst>
  </p:cSld>
  <p:clrMapOvr>
    <a:masterClrMapping/>
  </p:clrMapOvr>
  <p:transition spd="med" advClick="0" advTm="20000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85"/>
            <a:ext cx="9143999" cy="51636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174" y="4657725"/>
            <a:ext cx="3409951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nl-BE" b="1" dirty="0" smtClean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4" y="1470062"/>
            <a:ext cx="9144000" cy="148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5234" y="1578204"/>
            <a:ext cx="6249467" cy="1327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3200" dirty="0" err="1" smtClean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Move@Janssen</a:t>
            </a:r>
            <a:r>
              <a:rPr lang="nl-BE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BE" sz="3200" dirty="0" err="1" smtClean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Bewegingscoaching</a:t>
            </a:r>
            <a:endParaRPr lang="nl-BE" sz="3200" dirty="0" smtClean="0">
              <a:solidFill>
                <a:schemeClr val="accent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nl-BE" sz="2400" dirty="0" smtClean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157 collega’s namen deel in 2013 </a:t>
            </a:r>
            <a:endParaRPr lang="en-US" sz="2400" dirty="0">
              <a:solidFill>
                <a:schemeClr val="accent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226131"/>
      </p:ext>
    </p:extLst>
  </p:cSld>
  <p:clrMapOvr>
    <a:masterClrMapping/>
  </p:clrMapOvr>
  <p:transition spd="med" advClick="0" advTm="20000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0200" cy="520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476789"/>
      </p:ext>
    </p:extLst>
  </p:cSld>
  <p:clrMapOvr>
    <a:masterClrMapping/>
  </p:clrMapOvr>
  <p:transition spd="med" advClick="0" advTm="20000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582" y="1"/>
            <a:ext cx="7581418" cy="51871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1537" y="4676775"/>
            <a:ext cx="23812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 smtClean="0"/>
              <a:t>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70927" y="4676775"/>
            <a:ext cx="4166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001133"/>
      </p:ext>
    </p:extLst>
  </p:cSld>
  <p:clrMapOvr>
    <a:masterClrMapping/>
  </p:clrMapOvr>
  <p:transition spd="med" advClick="0" advTm="45000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0170"/>
            <a:ext cx="9143999" cy="5163670"/>
          </a:xfrm>
          <a:prstGeom prst="rect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42900" y="4638675"/>
            <a:ext cx="278130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nl-BE" b="1" dirty="0" smtClean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4808" y="2872273"/>
            <a:ext cx="2495375" cy="162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67" y="2872273"/>
            <a:ext cx="2317417" cy="162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172" y="2872273"/>
            <a:ext cx="2500827" cy="162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884" y="2872273"/>
            <a:ext cx="2211288" cy="162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566084"/>
      </p:ext>
    </p:extLst>
  </p:cSld>
  <p:clrMapOvr>
    <a:masterClrMapping/>
  </p:clrMapOvr>
  <p:transition spd="med" advClick="0" advTm="20000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-1"/>
            <a:ext cx="9344025" cy="52766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060" y="4813816"/>
            <a:ext cx="4257675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en-U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810" y="2414588"/>
            <a:ext cx="179018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52343" y="2430425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b="1" dirty="0" smtClean="0">
                <a:solidFill>
                  <a:schemeClr val="accent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2013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38171"/>
      </p:ext>
    </p:extLst>
  </p:cSld>
  <p:clrMapOvr>
    <a:masterClrMapping/>
  </p:clrMapOvr>
  <p:transition spd="med" advClick="0" advTm="20000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1"/>
            </a:gs>
            <a:gs pos="60000">
              <a:schemeClr val="bg1"/>
            </a:gs>
            <a:gs pos="100000">
              <a:schemeClr val="accent6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IMG_0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5574" y="3038473"/>
            <a:ext cx="2688466" cy="1538655"/>
          </a:xfrm>
          <a:prstGeom prst="rect">
            <a:avLst/>
          </a:prstGeom>
        </p:spPr>
      </p:pic>
      <p:pic>
        <p:nvPicPr>
          <p:cNvPr id="26" name="Picture 25" descr="IMG_02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 flipH="1" flipV="1">
            <a:off x="6493406" y="-61473"/>
            <a:ext cx="2669644" cy="1501674"/>
          </a:xfrm>
          <a:prstGeom prst="rect">
            <a:avLst/>
          </a:prstGeom>
        </p:spPr>
      </p:pic>
      <p:pic>
        <p:nvPicPr>
          <p:cNvPr id="14" name="Picture 13" descr="Bijenhotel parking centra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98424" y="1440201"/>
            <a:ext cx="2645575" cy="1598273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67027" y="0"/>
            <a:ext cx="6226379" cy="743522"/>
          </a:xfrm>
        </p:spPr>
        <p:txBody>
          <a:bodyPr>
            <a:noAutofit/>
          </a:bodyPr>
          <a:lstStyle/>
          <a:p>
            <a:r>
              <a:rPr lang="nl-BE" sz="3600" dirty="0" smtClean="0"/>
              <a:t>Biodiversiteit</a:t>
            </a:r>
            <a:endParaRPr lang="en-US" sz="36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67027" y="962024"/>
            <a:ext cx="5488126" cy="2190751"/>
          </a:xfrm>
          <a:noFill/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nl-BE" sz="1600" dirty="0">
                <a:solidFill>
                  <a:schemeClr val="tx2"/>
                </a:solidFill>
              </a:rPr>
              <a:t>B</a:t>
            </a:r>
            <a:r>
              <a:rPr lang="nl-BE" sz="1600" dirty="0" smtClean="0">
                <a:solidFill>
                  <a:schemeClr val="tx2"/>
                </a:solidFill>
              </a:rPr>
              <a:t>eperkt </a:t>
            </a:r>
            <a:r>
              <a:rPr lang="nl-BE" sz="1600" dirty="0">
                <a:solidFill>
                  <a:schemeClr val="tx2"/>
                </a:solidFill>
              </a:rPr>
              <a:t>maaibeheer </a:t>
            </a:r>
            <a:r>
              <a:rPr lang="nl-BE" sz="1600" dirty="0" smtClean="0">
                <a:solidFill>
                  <a:schemeClr val="tx2"/>
                </a:solidFill>
              </a:rPr>
              <a:t>grasland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nl-BE" sz="1600" dirty="0" smtClean="0">
                <a:solidFill>
                  <a:schemeClr val="tx2"/>
                </a:solidFill>
              </a:rPr>
              <a:t>3 </a:t>
            </a:r>
            <a:r>
              <a:rPr lang="nl-BE" sz="1600" dirty="0">
                <a:solidFill>
                  <a:schemeClr val="tx2"/>
                </a:solidFill>
              </a:rPr>
              <a:t>bijenhotels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nl-BE" sz="1600" dirty="0" smtClean="0">
                <a:solidFill>
                  <a:schemeClr val="tx2"/>
                </a:solidFill>
              </a:rPr>
              <a:t>Jaarlijkse amfibie-overzetactie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nl-BE" sz="1600" dirty="0" smtClean="0">
                <a:solidFill>
                  <a:schemeClr val="tx2"/>
                </a:solidFill>
              </a:rPr>
              <a:t>V</a:t>
            </a:r>
            <a:r>
              <a:rPr lang="nl-NL" sz="1600" dirty="0" err="1" smtClean="0">
                <a:solidFill>
                  <a:schemeClr val="tx2"/>
                </a:solidFill>
              </a:rPr>
              <a:t>ergroten</a:t>
            </a:r>
            <a:r>
              <a:rPr lang="nl-NL" sz="1600" dirty="0" smtClean="0">
                <a:solidFill>
                  <a:schemeClr val="tx2"/>
                </a:solidFill>
              </a:rPr>
              <a:t> </a:t>
            </a:r>
            <a:r>
              <a:rPr lang="nl-NL" sz="1600" dirty="0">
                <a:solidFill>
                  <a:schemeClr val="tx2"/>
                </a:solidFill>
              </a:rPr>
              <a:t>van de huidige </a:t>
            </a:r>
            <a:r>
              <a:rPr lang="nl-NL" sz="1600" dirty="0" smtClean="0">
                <a:solidFill>
                  <a:schemeClr val="tx2"/>
                </a:solidFill>
              </a:rPr>
              <a:t>open-</a:t>
            </a:r>
            <a:r>
              <a:rPr lang="nl-NL" sz="1600" dirty="0" err="1" smtClean="0">
                <a:solidFill>
                  <a:schemeClr val="tx2"/>
                </a:solidFill>
              </a:rPr>
              <a:t>bosplek</a:t>
            </a:r>
            <a:r>
              <a:rPr lang="nl-NL" sz="1600" dirty="0" smtClean="0">
                <a:solidFill>
                  <a:schemeClr val="tx2"/>
                </a:solidFill>
              </a:rPr>
              <a:t/>
            </a:r>
            <a:br>
              <a:rPr lang="nl-NL" sz="1600" dirty="0" smtClean="0">
                <a:solidFill>
                  <a:schemeClr val="tx2"/>
                </a:solidFill>
              </a:rPr>
            </a:br>
            <a:r>
              <a:rPr lang="nl-NL" sz="1600" dirty="0" smtClean="0">
                <a:solidFill>
                  <a:schemeClr val="tx2"/>
                </a:solidFill>
              </a:rPr>
              <a:t>en heideherstel</a:t>
            </a:r>
            <a:endParaRPr lang="nl-BE" sz="1600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4087" y="3583947"/>
            <a:ext cx="4325663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1600" b="1" dirty="0" smtClean="0"/>
              <a:t>  Tijdens </a:t>
            </a:r>
            <a:r>
              <a:rPr lang="nl-NL" sz="1600" b="1" dirty="0"/>
              <a:t>de voorbije 25 jaar </a:t>
            </a:r>
            <a:r>
              <a:rPr lang="nl-NL" sz="1600" b="1" dirty="0" smtClean="0"/>
              <a:t>al </a:t>
            </a:r>
            <a:r>
              <a:rPr lang="nl-NL" sz="1600" b="1" dirty="0"/>
              <a:t>meer </a:t>
            </a:r>
            <a:r>
              <a:rPr lang="nl-NL" sz="1600" b="1" dirty="0" smtClean="0"/>
              <a:t>dan </a:t>
            </a:r>
          </a:p>
          <a:p>
            <a:r>
              <a:rPr lang="nl-NL" sz="1600" b="1" dirty="0"/>
              <a:t> </a:t>
            </a:r>
            <a:r>
              <a:rPr lang="nl-NL" sz="1600" b="1" dirty="0" smtClean="0"/>
              <a:t>  11.200 </a:t>
            </a:r>
            <a:r>
              <a:rPr lang="nl-NL" sz="1600" b="1" dirty="0"/>
              <a:t>gewone padden en </a:t>
            </a:r>
            <a:r>
              <a:rPr lang="nl-NL" sz="1600" b="1" dirty="0" smtClean="0"/>
              <a:t>bijna</a:t>
            </a:r>
          </a:p>
          <a:p>
            <a:r>
              <a:rPr lang="nl-NL" sz="1600" b="1" dirty="0" smtClean="0"/>
              <a:t>   9.300 </a:t>
            </a:r>
            <a:r>
              <a:rPr lang="nl-NL" sz="1600" b="1" dirty="0"/>
              <a:t>alpenwatersalamanders </a:t>
            </a:r>
            <a:r>
              <a:rPr lang="nl-NL" sz="1600" b="1" dirty="0" smtClean="0"/>
              <a:t>overgezet zijn</a:t>
            </a:r>
            <a:r>
              <a:rPr lang="nl-NL" sz="1600" dirty="0" smtClean="0">
                <a:solidFill>
                  <a:schemeClr val="accent1"/>
                </a:solidFill>
              </a:rPr>
              <a:t>? </a:t>
            </a:r>
            <a:endParaRPr lang="en-US" sz="1600" dirty="0">
              <a:solidFill>
                <a:schemeClr val="accent1"/>
              </a:solidFill>
            </a:endParaRPr>
          </a:p>
          <a:p>
            <a:r>
              <a:rPr lang="nl-NL" dirty="0"/>
              <a:t> </a:t>
            </a:r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0" y="4500928"/>
            <a:ext cx="9258300" cy="657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114299" y="3807029"/>
            <a:ext cx="1179788" cy="461665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prstTxWarp prst="textFadeRight">
              <a:avLst/>
            </a:prstTxWarp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Wist</a:t>
            </a:r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u </a:t>
            </a:r>
            <a:r>
              <a:rPr lang="en-US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dat</a:t>
            </a:r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?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493406" y="0"/>
            <a:ext cx="12168" cy="4500928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5321148"/>
      </p:ext>
    </p:extLst>
  </p:cSld>
  <p:clrMapOvr>
    <a:masterClrMapping/>
  </p:clrMapOvr>
  <p:transition spd="med" advClick="0" advTm="30000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824" y="-75304"/>
            <a:ext cx="9277349" cy="52389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349" y="4600574"/>
            <a:ext cx="250507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nl-BE" b="1" dirty="0" smtClean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396417"/>
      </p:ext>
    </p:extLst>
  </p:cSld>
  <p:clrMapOvr>
    <a:masterClrMapping/>
  </p:clrMapOvr>
  <p:transition spd="med" advClick="0" advTm="20000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1"/>
            </a:gs>
            <a:gs pos="6000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3398" y="156513"/>
            <a:ext cx="8242859" cy="743522"/>
          </a:xfrm>
        </p:spPr>
        <p:txBody>
          <a:bodyPr>
            <a:noAutofit/>
          </a:bodyPr>
          <a:lstStyle/>
          <a:p>
            <a:r>
              <a:rPr lang="nl-BE" sz="3600" b="0" dirty="0" smtClean="0">
                <a:solidFill>
                  <a:schemeClr val="accent1"/>
                </a:solidFill>
              </a:rPr>
              <a:t>Energie en water</a:t>
            </a:r>
            <a:endParaRPr lang="en-US" sz="3600" b="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55449" y="900057"/>
            <a:ext cx="8242857" cy="2769824"/>
          </a:xfrm>
          <a:noFill/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nl-BE" b="0" dirty="0" smtClean="0"/>
              <a:t>Warmtekrachtkoppeling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nl-BE" b="0" dirty="0" smtClean="0"/>
              <a:t>Rookgaswarmterecuperatie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nl-BE" b="0" dirty="0" smtClean="0"/>
              <a:t>Verlichtingsoptimalisatie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nl-BE" b="0" dirty="0" smtClean="0"/>
              <a:t>Waterzuivering op de site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nl-BE" b="0" dirty="0" smtClean="0"/>
              <a:t>Intentie tot winning van aardwarmte</a:t>
            </a:r>
            <a:endParaRPr lang="nl-BE" b="0" dirty="0"/>
          </a:p>
        </p:txBody>
      </p:sp>
      <p:sp>
        <p:nvSpPr>
          <p:cNvPr id="10" name="TextBox 9"/>
          <p:cNvSpPr txBox="1"/>
          <p:nvPr/>
        </p:nvSpPr>
        <p:spPr>
          <a:xfrm>
            <a:off x="1192226" y="3804820"/>
            <a:ext cx="457270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dirty="0"/>
              <a:t> </a:t>
            </a:r>
            <a:r>
              <a:rPr lang="nl-NL" dirty="0" smtClean="0"/>
              <a:t>   Grondwater op een diepte van 2,4 km </a:t>
            </a:r>
          </a:p>
          <a:p>
            <a:r>
              <a:rPr lang="nl-NL" dirty="0"/>
              <a:t> </a:t>
            </a:r>
            <a:r>
              <a:rPr lang="nl-NL" dirty="0" smtClean="0"/>
              <a:t>        ongeveer 90° C warm is?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962" y="1257300"/>
            <a:ext cx="3628853" cy="20477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1" y="4468475"/>
            <a:ext cx="9372599" cy="6750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sp>
        <p:nvSpPr>
          <p:cNvPr id="15" name="Rectangle 14"/>
          <p:cNvSpPr/>
          <p:nvPr/>
        </p:nvSpPr>
        <p:spPr>
          <a:xfrm>
            <a:off x="231197" y="3897152"/>
            <a:ext cx="961029" cy="461665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prstTxWarp prst="textFadeRight">
              <a:avLst/>
            </a:prstTxWarp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Wist</a:t>
            </a:r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u </a:t>
            </a:r>
            <a:r>
              <a:rPr lang="en-US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dat</a:t>
            </a:r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?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4464545"/>
      </p:ext>
    </p:extLst>
  </p:cSld>
  <p:clrMapOvr>
    <a:masterClrMapping/>
  </p:clrMapOvr>
  <p:transition spd="med" advClick="0" advTm="30000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171"/>
            <a:ext cx="9144000" cy="5163671"/>
          </a:xfrm>
        </p:spPr>
      </p:pic>
      <p:sp>
        <p:nvSpPr>
          <p:cNvPr id="10" name="TextBox 9"/>
          <p:cNvSpPr txBox="1"/>
          <p:nvPr/>
        </p:nvSpPr>
        <p:spPr>
          <a:xfrm>
            <a:off x="352425" y="4666564"/>
            <a:ext cx="327660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nl-BE" b="1" dirty="0" smtClean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043043"/>
      </p:ext>
    </p:extLst>
  </p:cSld>
  <p:clrMapOvr>
    <a:masterClrMapping/>
  </p:clrMapOvr>
  <p:transition spd="med" advClick="0" advTm="20000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iseria (Janssen Pharmaceutica)(360p_H.264-AAC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0004" y="0"/>
            <a:ext cx="7550870" cy="4274077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6" y="4500928"/>
            <a:ext cx="9401175" cy="657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9354171"/>
      </p:ext>
    </p:extLst>
  </p:cSld>
  <p:clrMapOvr>
    <a:masterClrMapping/>
  </p:clrMapOvr>
  <p:transition spd="med" advClick="0" advTm="18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4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1"/>
            </a:gs>
            <a:gs pos="60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2509" y="3757406"/>
            <a:ext cx="8242859" cy="743522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nl-BE" sz="2000" dirty="0" smtClean="0"/>
              <a:t>Graag </a:t>
            </a:r>
            <a:r>
              <a:rPr lang="nl-BE" sz="2000" dirty="0"/>
              <a:t>m</a:t>
            </a:r>
            <a:r>
              <a:rPr lang="nl-BE" sz="2000" dirty="0" smtClean="0"/>
              <a:t>eer info? Lees dan op</a:t>
            </a:r>
            <a:br>
              <a:rPr lang="nl-BE" sz="2000" dirty="0" smtClean="0"/>
            </a:br>
            <a:r>
              <a:rPr lang="nl-BE" sz="2000" dirty="0" smtClean="0"/>
              <a:t> </a:t>
            </a:r>
            <a:r>
              <a:rPr lang="nl-BE" sz="2000" dirty="0"/>
              <a:t>http://janssen-verslag-samenleving-2012.be/</a:t>
            </a:r>
            <a:endParaRPr lang="en-US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121" y="331617"/>
            <a:ext cx="4667480" cy="3322050"/>
          </a:xfrm>
          <a:prstGeom prst="rect">
            <a:avLst/>
          </a:prstGeom>
          <a:noFill/>
          <a:ln w="9525">
            <a:solidFill>
              <a:schemeClr val="tx1">
                <a:lumMod val="20000"/>
                <a:lumOff val="8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6" y="4500928"/>
            <a:ext cx="9401175" cy="657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2876826"/>
      </p:ext>
    </p:extLst>
  </p:cSld>
  <p:clrMapOvr>
    <a:masterClrMapping/>
  </p:clrMapOvr>
  <p:transition spd="med" advClick="0" advTm="15000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73" y="0"/>
            <a:ext cx="7695880" cy="52654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3000" y="4171950"/>
            <a:ext cx="23812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52721" y="4903069"/>
            <a:ext cx="238125" cy="3693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BE" dirty="0" smtClean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580" y="4811510"/>
            <a:ext cx="8953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10952" y="4896091"/>
            <a:ext cx="679894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792592"/>
      </p:ext>
    </p:extLst>
  </p:cSld>
  <p:clrMapOvr>
    <a:masterClrMapping/>
  </p:clrMapOvr>
  <p:transition spd="med" advClick="0" advTm="5000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747" y="-180854"/>
            <a:ext cx="8158268" cy="55817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09" y="4848477"/>
            <a:ext cx="8953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477125" y="4943475"/>
            <a:ext cx="3714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190042"/>
      </p:ext>
    </p:extLst>
  </p:cSld>
  <p:clrMapOvr>
    <a:masterClrMapping/>
  </p:clrMapOvr>
  <p:transition spd="med" advClick="0" advTm="7000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21" y="-1"/>
            <a:ext cx="7516141" cy="514244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21" y="4591050"/>
            <a:ext cx="8953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75362" y="4734046"/>
            <a:ext cx="61345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055572"/>
      </p:ext>
    </p:extLst>
  </p:cSld>
  <p:clrMapOvr>
    <a:masterClrMapping/>
  </p:clrMapOvr>
  <p:transition spd="med" advClick="0" advTm="60000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0"/>
            <a:ext cx="8229599" cy="515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537900"/>
      </p:ext>
    </p:extLst>
  </p:cSld>
  <p:clrMapOvr>
    <a:masterClrMapping/>
  </p:clrMapOvr>
  <p:transition spd="med" advClick="0" advTm="7000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881" y="-1"/>
            <a:ext cx="7535119" cy="515543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175" y="4695825"/>
            <a:ext cx="88582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24628" y="4803494"/>
            <a:ext cx="39353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376472"/>
      </p:ext>
    </p:extLst>
  </p:cSld>
  <p:clrMapOvr>
    <a:masterClrMapping/>
  </p:clrMapOvr>
  <p:transition spd="med" advClick="0" advTm="90000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202" y="0"/>
            <a:ext cx="7490962" cy="51252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472668" y="4595149"/>
            <a:ext cx="54401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28800" y="4696179"/>
            <a:ext cx="42826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480143"/>
      </p:ext>
    </p:extLst>
  </p:cSld>
  <p:clrMapOvr>
    <a:masterClrMapping/>
  </p:clrMapOvr>
  <p:transition spd="med" advClick="0" advTm="80000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347" y="0"/>
            <a:ext cx="811065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1143038"/>
      </p:ext>
    </p:extLst>
  </p:cSld>
  <p:clrMapOvr>
    <a:masterClrMapping/>
  </p:clrMapOvr>
  <p:transition spd="med" advClick="0" advTm="70000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slide - horizontal">
  <a:themeElements>
    <a:clrScheme name="Jannsen 1">
      <a:dk1>
        <a:srgbClr val="505050"/>
      </a:dk1>
      <a:lt1>
        <a:srgbClr val="FFFFFF"/>
      </a:lt1>
      <a:dk2>
        <a:srgbClr val="505050"/>
      </a:dk2>
      <a:lt2>
        <a:srgbClr val="FFFFFF"/>
      </a:lt2>
      <a:accent1>
        <a:srgbClr val="09357A"/>
      </a:accent1>
      <a:accent2>
        <a:srgbClr val="2A8EBF"/>
      </a:accent2>
      <a:accent3>
        <a:srgbClr val="BFBFBF"/>
      </a:accent3>
      <a:accent4>
        <a:srgbClr val="237D26"/>
      </a:accent4>
      <a:accent5>
        <a:srgbClr val="7FC31C"/>
      </a:accent5>
      <a:accent6>
        <a:srgbClr val="BFE18D"/>
      </a:accent6>
      <a:hlink>
        <a:srgbClr val="2A8EBF"/>
      </a:hlink>
      <a:folHlink>
        <a:srgbClr val="94C6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 slide - vertical ">
  <a:themeElements>
    <a:clrScheme name="Jannsen 1">
      <a:dk1>
        <a:srgbClr val="505050"/>
      </a:dk1>
      <a:lt1>
        <a:srgbClr val="FFFFFF"/>
      </a:lt1>
      <a:dk2>
        <a:srgbClr val="505050"/>
      </a:dk2>
      <a:lt2>
        <a:srgbClr val="FFFFFF"/>
      </a:lt2>
      <a:accent1>
        <a:srgbClr val="09357A"/>
      </a:accent1>
      <a:accent2>
        <a:srgbClr val="2A8EBF"/>
      </a:accent2>
      <a:accent3>
        <a:srgbClr val="BFBFBF"/>
      </a:accent3>
      <a:accent4>
        <a:srgbClr val="237D26"/>
      </a:accent4>
      <a:accent5>
        <a:srgbClr val="7FC31C"/>
      </a:accent5>
      <a:accent6>
        <a:srgbClr val="BFE18D"/>
      </a:accent6>
      <a:hlink>
        <a:srgbClr val="2A8EBF"/>
      </a:hlink>
      <a:folHlink>
        <a:srgbClr val="94C6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itle slide - plain">
  <a:themeElements>
    <a:clrScheme name="Janssen Color Palette">
      <a:dk1>
        <a:srgbClr val="505050"/>
      </a:dk1>
      <a:lt1>
        <a:srgbClr val="FFFFFF"/>
      </a:lt1>
      <a:dk2>
        <a:srgbClr val="505050"/>
      </a:dk2>
      <a:lt2>
        <a:srgbClr val="FFFFFF"/>
      </a:lt2>
      <a:accent1>
        <a:srgbClr val="09357A"/>
      </a:accent1>
      <a:accent2>
        <a:srgbClr val="2A8EBF"/>
      </a:accent2>
      <a:accent3>
        <a:srgbClr val="BFBFBF"/>
      </a:accent3>
      <a:accent4>
        <a:srgbClr val="237D26"/>
      </a:accent4>
      <a:accent5>
        <a:srgbClr val="7FC31C"/>
      </a:accent5>
      <a:accent6>
        <a:srgbClr val="BFE18D"/>
      </a:accent6>
      <a:hlink>
        <a:srgbClr val="2A8EBF"/>
      </a:hlink>
      <a:folHlink>
        <a:srgbClr val="94C6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Janssen logo – professional">
  <a:themeElements>
    <a:clrScheme name="Janssen Color Palette">
      <a:dk1>
        <a:srgbClr val="505050"/>
      </a:dk1>
      <a:lt1>
        <a:srgbClr val="FFFFFF"/>
      </a:lt1>
      <a:dk2>
        <a:srgbClr val="505050"/>
      </a:dk2>
      <a:lt2>
        <a:srgbClr val="FFFFFF"/>
      </a:lt2>
      <a:accent1>
        <a:srgbClr val="09357A"/>
      </a:accent1>
      <a:accent2>
        <a:srgbClr val="2A8EBF"/>
      </a:accent2>
      <a:accent3>
        <a:srgbClr val="BFBFBF"/>
      </a:accent3>
      <a:accent4>
        <a:srgbClr val="237D26"/>
      </a:accent4>
      <a:accent5>
        <a:srgbClr val="7FC31C"/>
      </a:accent5>
      <a:accent6>
        <a:srgbClr val="BFE18D"/>
      </a:accent6>
      <a:hlink>
        <a:srgbClr val="2A8EBF"/>
      </a:hlink>
      <a:folHlink>
        <a:srgbClr val="94C6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Divider Slide">
  <a:themeElements>
    <a:clrScheme name="Janssen Color Palette">
      <a:dk1>
        <a:srgbClr val="505050"/>
      </a:dk1>
      <a:lt1>
        <a:srgbClr val="FFFFFF"/>
      </a:lt1>
      <a:dk2>
        <a:srgbClr val="505050"/>
      </a:dk2>
      <a:lt2>
        <a:srgbClr val="FFFFFF"/>
      </a:lt2>
      <a:accent1>
        <a:srgbClr val="09357A"/>
      </a:accent1>
      <a:accent2>
        <a:srgbClr val="2A8EBF"/>
      </a:accent2>
      <a:accent3>
        <a:srgbClr val="BFBFBF"/>
      </a:accent3>
      <a:accent4>
        <a:srgbClr val="237D26"/>
      </a:accent4>
      <a:accent5>
        <a:srgbClr val="7FC31C"/>
      </a:accent5>
      <a:accent6>
        <a:srgbClr val="BFE18D"/>
      </a:accent6>
      <a:hlink>
        <a:srgbClr val="2A8EBF"/>
      </a:hlink>
      <a:folHlink>
        <a:srgbClr val="94C6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Content slide – cool palette">
  <a:themeElements>
    <a:clrScheme name="Janssen Color Palette">
      <a:dk1>
        <a:srgbClr val="505050"/>
      </a:dk1>
      <a:lt1>
        <a:srgbClr val="FFFFFF"/>
      </a:lt1>
      <a:dk2>
        <a:srgbClr val="505050"/>
      </a:dk2>
      <a:lt2>
        <a:srgbClr val="FFFFFF"/>
      </a:lt2>
      <a:accent1>
        <a:srgbClr val="09357A"/>
      </a:accent1>
      <a:accent2>
        <a:srgbClr val="2A8EBF"/>
      </a:accent2>
      <a:accent3>
        <a:srgbClr val="BFBFBF"/>
      </a:accent3>
      <a:accent4>
        <a:srgbClr val="237D26"/>
      </a:accent4>
      <a:accent5>
        <a:srgbClr val="7FC31C"/>
      </a:accent5>
      <a:accent6>
        <a:srgbClr val="BFE18D"/>
      </a:accent6>
      <a:hlink>
        <a:srgbClr val="2A8EBF"/>
      </a:hlink>
      <a:folHlink>
        <a:srgbClr val="94C6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Content slide – warm palette">
  <a:themeElements>
    <a:clrScheme name="Custom 3">
      <a:dk1>
        <a:srgbClr val="505050"/>
      </a:dk1>
      <a:lt1>
        <a:srgbClr val="FFFFFF"/>
      </a:lt1>
      <a:dk2>
        <a:srgbClr val="505050"/>
      </a:dk2>
      <a:lt2>
        <a:srgbClr val="FFFFFF"/>
      </a:lt2>
      <a:accent1>
        <a:srgbClr val="A82800"/>
      </a:accent1>
      <a:accent2>
        <a:srgbClr val="E65200"/>
      </a:accent2>
      <a:accent3>
        <a:srgbClr val="BFBFBF"/>
      </a:accent3>
      <a:accent4>
        <a:srgbClr val="E6961C"/>
      </a:accent4>
      <a:accent5>
        <a:srgbClr val="FFCC00"/>
      </a:accent5>
      <a:accent6>
        <a:srgbClr val="FDE763"/>
      </a:accent6>
      <a:hlink>
        <a:srgbClr val="2A8EBF"/>
      </a:hlink>
      <a:folHlink>
        <a:srgbClr val="94C6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Blank slide">
  <a:themeElements>
    <a:clrScheme name="Jannsen 1">
      <a:dk1>
        <a:srgbClr val="505050"/>
      </a:dk1>
      <a:lt1>
        <a:srgbClr val="FFFFFF"/>
      </a:lt1>
      <a:dk2>
        <a:srgbClr val="505050"/>
      </a:dk2>
      <a:lt2>
        <a:srgbClr val="FFFFFF"/>
      </a:lt2>
      <a:accent1>
        <a:srgbClr val="09357A"/>
      </a:accent1>
      <a:accent2>
        <a:srgbClr val="2A8EBF"/>
      </a:accent2>
      <a:accent3>
        <a:srgbClr val="BFBFBF"/>
      </a:accent3>
      <a:accent4>
        <a:srgbClr val="237D26"/>
      </a:accent4>
      <a:accent5>
        <a:srgbClr val="7FC31C"/>
      </a:accent5>
      <a:accent6>
        <a:srgbClr val="BFE18D"/>
      </a:accent6>
      <a:hlink>
        <a:srgbClr val="2A8EBF"/>
      </a:hlink>
      <a:folHlink>
        <a:srgbClr val="94C6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BC8045A500AF4FB51ED20D17E9C269" ma:contentTypeVersion="0" ma:contentTypeDescription="Create a new document." ma:contentTypeScope="" ma:versionID="62187c180f8dfc59784b50ccd8fb3d4b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7BA8BCA-9D60-4980-B477-39AB978712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8B3F27F9-BB20-45F8-986F-BFB216E2279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D3F961-664A-4F84-8314-18A70CC4341B}">
  <ds:schemaRefs>
    <ds:schemaRef ds:uri="http://purl.org/dc/elements/1.1/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25599</TotalTime>
  <Words>304</Words>
  <Application>Microsoft Office PowerPoint</Application>
  <PresentationFormat>On-screen Show (16:9)</PresentationFormat>
  <Paragraphs>45</Paragraphs>
  <Slides>27</Slides>
  <Notes>7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27</vt:i4>
      </vt:variant>
    </vt:vector>
  </HeadingPairs>
  <TitlesOfParts>
    <vt:vector size="39" baseType="lpstr">
      <vt:lpstr>Arial</vt:lpstr>
      <vt:lpstr>Calibri</vt:lpstr>
      <vt:lpstr>Verdana</vt:lpstr>
      <vt:lpstr>Wingdings</vt:lpstr>
      <vt:lpstr>Title slide - horizontal</vt:lpstr>
      <vt:lpstr>Title slide - vertical </vt:lpstr>
      <vt:lpstr>Title slide - plain</vt:lpstr>
      <vt:lpstr>Janssen logo – professional</vt:lpstr>
      <vt:lpstr>Divider Slide</vt:lpstr>
      <vt:lpstr>Content slide – cool palette</vt:lpstr>
      <vt:lpstr>1_Content slide – warm palette</vt:lpstr>
      <vt:lpstr>Blank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Biodiversiteit</vt:lpstr>
      <vt:lpstr>PowerPoint Presentation</vt:lpstr>
      <vt:lpstr>Energie en water</vt:lpstr>
      <vt:lpstr>PowerPoint Presentation</vt:lpstr>
      <vt:lpstr>PowerPoint Presentation</vt:lpstr>
      <vt:lpstr>Graag meer info? Lees dan op  http://janssen-verslag-samenleving-2012.be/</vt:lpstr>
    </vt:vector>
  </TitlesOfParts>
  <Company>Ketchum Inc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Business Case for Building the Janssen Brand</dc:title>
  <dc:creator>Ketchum</dc:creator>
  <cp:lastModifiedBy>Frederik Van Zande</cp:lastModifiedBy>
  <cp:revision>727</cp:revision>
  <cp:lastPrinted>2014-06-20T11:18:14Z</cp:lastPrinted>
  <dcterms:created xsi:type="dcterms:W3CDTF">2013-01-15T18:13:18Z</dcterms:created>
  <dcterms:modified xsi:type="dcterms:W3CDTF">2014-06-20T12:18:39Z</dcterms:modified>
</cp:coreProperties>
</file>